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E561E-06D0-4CF6-8690-2E32EDCF3B08}" v="36" dt="2025-01-16T15:20:19.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00" d="100"/>
          <a:sy n="100" d="100"/>
        </p:scale>
        <p:origin x="76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cGarry" userId="d4eb28f6-728c-4bb4-9fac-7154afcf80f4" providerId="ADAL" clId="{44AE561E-06D0-4CF6-8690-2E32EDCF3B08}"/>
    <pc:docChg chg="modSld sldOrd">
      <pc:chgData name="Paul McGarry" userId="d4eb28f6-728c-4bb4-9fac-7154afcf80f4" providerId="ADAL" clId="{44AE561E-06D0-4CF6-8690-2E32EDCF3B08}" dt="2025-01-16T15:24:45.110" v="455" actId="20577"/>
      <pc:docMkLst>
        <pc:docMk/>
      </pc:docMkLst>
      <pc:sldChg chg="modSp mod">
        <pc:chgData name="Paul McGarry" userId="d4eb28f6-728c-4bb4-9fac-7154afcf80f4" providerId="ADAL" clId="{44AE561E-06D0-4CF6-8690-2E32EDCF3B08}" dt="2025-01-16T15:21:24.979" v="215" actId="20577"/>
        <pc:sldMkLst>
          <pc:docMk/>
          <pc:sldMk cId="1773065991" sldId="256"/>
        </pc:sldMkLst>
        <pc:spChg chg="mod">
          <ac:chgData name="Paul McGarry" userId="d4eb28f6-728c-4bb4-9fac-7154afcf80f4" providerId="ADAL" clId="{44AE561E-06D0-4CF6-8690-2E32EDCF3B08}" dt="2025-01-16T15:20:19.411" v="35" actId="20577"/>
          <ac:spMkLst>
            <pc:docMk/>
            <pc:sldMk cId="1773065991" sldId="256"/>
            <ac:spMk id="2" creationId="{B55A5FDA-17DB-B8AC-4974-E1270B53D355}"/>
          </ac:spMkLst>
        </pc:spChg>
        <pc:spChg chg="mod">
          <ac:chgData name="Paul McGarry" userId="d4eb28f6-728c-4bb4-9fac-7154afcf80f4" providerId="ADAL" clId="{44AE561E-06D0-4CF6-8690-2E32EDCF3B08}" dt="2025-01-16T15:21:24.979" v="215" actId="20577"/>
          <ac:spMkLst>
            <pc:docMk/>
            <pc:sldMk cId="1773065991" sldId="256"/>
            <ac:spMk id="3" creationId="{93156DF5-D4D9-821D-9131-7A0367DFD488}"/>
          </ac:spMkLst>
        </pc:spChg>
      </pc:sldChg>
      <pc:sldChg chg="modSp mod">
        <pc:chgData name="Paul McGarry" userId="d4eb28f6-728c-4bb4-9fac-7154afcf80f4" providerId="ADAL" clId="{44AE561E-06D0-4CF6-8690-2E32EDCF3B08}" dt="2025-01-16T15:23:35.258" v="403" actId="20577"/>
        <pc:sldMkLst>
          <pc:docMk/>
          <pc:sldMk cId="1938141858" sldId="257"/>
        </pc:sldMkLst>
        <pc:spChg chg="mod">
          <ac:chgData name="Paul McGarry" userId="d4eb28f6-728c-4bb4-9fac-7154afcf80f4" providerId="ADAL" clId="{44AE561E-06D0-4CF6-8690-2E32EDCF3B08}" dt="2025-01-16T15:23:35.258" v="403" actId="20577"/>
          <ac:spMkLst>
            <pc:docMk/>
            <pc:sldMk cId="1938141858" sldId="257"/>
            <ac:spMk id="3" creationId="{6CF3A9BC-A088-432A-4B3E-9748FA8AE9C9}"/>
          </ac:spMkLst>
        </pc:spChg>
      </pc:sldChg>
      <pc:sldChg chg="modSp mod">
        <pc:chgData name="Paul McGarry" userId="d4eb28f6-728c-4bb4-9fac-7154afcf80f4" providerId="ADAL" clId="{44AE561E-06D0-4CF6-8690-2E32EDCF3B08}" dt="2025-01-16T15:24:19.152" v="440" actId="20577"/>
        <pc:sldMkLst>
          <pc:docMk/>
          <pc:sldMk cId="2706615018" sldId="258"/>
        </pc:sldMkLst>
        <pc:spChg chg="mod">
          <ac:chgData name="Paul McGarry" userId="d4eb28f6-728c-4bb4-9fac-7154afcf80f4" providerId="ADAL" clId="{44AE561E-06D0-4CF6-8690-2E32EDCF3B08}" dt="2025-01-16T15:24:19.152" v="440" actId="20577"/>
          <ac:spMkLst>
            <pc:docMk/>
            <pc:sldMk cId="2706615018" sldId="258"/>
            <ac:spMk id="8" creationId="{03FCE87C-6EA3-27A6-AA92-C9CCF4A13544}"/>
          </ac:spMkLst>
        </pc:spChg>
      </pc:sldChg>
      <pc:sldChg chg="modSp mod">
        <pc:chgData name="Paul McGarry" userId="d4eb28f6-728c-4bb4-9fac-7154afcf80f4" providerId="ADAL" clId="{44AE561E-06D0-4CF6-8690-2E32EDCF3B08}" dt="2025-01-16T15:24:45.110" v="455" actId="20577"/>
        <pc:sldMkLst>
          <pc:docMk/>
          <pc:sldMk cId="1862521187" sldId="259"/>
        </pc:sldMkLst>
        <pc:spChg chg="mod">
          <ac:chgData name="Paul McGarry" userId="d4eb28f6-728c-4bb4-9fac-7154afcf80f4" providerId="ADAL" clId="{44AE561E-06D0-4CF6-8690-2E32EDCF3B08}" dt="2025-01-16T15:24:45.110" v="455" actId="20577"/>
          <ac:spMkLst>
            <pc:docMk/>
            <pc:sldMk cId="1862521187" sldId="259"/>
            <ac:spMk id="3" creationId="{9C34F81C-F66E-8062-3D29-07F589D3AF5A}"/>
          </ac:spMkLst>
        </pc:spChg>
      </pc:sldChg>
      <pc:sldChg chg="ord">
        <pc:chgData name="Paul McGarry" userId="d4eb28f6-728c-4bb4-9fac-7154afcf80f4" providerId="ADAL" clId="{44AE561E-06D0-4CF6-8690-2E32EDCF3B08}" dt="2025-01-16T15:21:39.587" v="217"/>
        <pc:sldMkLst>
          <pc:docMk/>
          <pc:sldMk cId="2512870992" sldId="260"/>
        </pc:sldMkLst>
      </pc:sldChg>
      <pc:sldChg chg="modSp mod">
        <pc:chgData name="Paul McGarry" userId="d4eb28f6-728c-4bb4-9fac-7154afcf80f4" providerId="ADAL" clId="{44AE561E-06D0-4CF6-8690-2E32EDCF3B08}" dt="2025-01-16T15:22:19.596" v="281" actId="20577"/>
        <pc:sldMkLst>
          <pc:docMk/>
          <pc:sldMk cId="1226858405" sldId="261"/>
        </pc:sldMkLst>
        <pc:spChg chg="mod">
          <ac:chgData name="Paul McGarry" userId="d4eb28f6-728c-4bb4-9fac-7154afcf80f4" providerId="ADAL" clId="{44AE561E-06D0-4CF6-8690-2E32EDCF3B08}" dt="2025-01-16T15:22:19.596" v="281" actId="20577"/>
          <ac:spMkLst>
            <pc:docMk/>
            <pc:sldMk cId="1226858405" sldId="261"/>
            <ac:spMk id="3" creationId="{C3426A22-C186-7AC5-67AD-5DE84E6D723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DAEF8-AB6D-75DD-9D50-865915EE95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C8CF0D-4011-5255-A520-8026BE8F19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4FF7C1-9B40-2167-6588-43A86119369C}"/>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5" name="Footer Placeholder 4">
            <a:extLst>
              <a:ext uri="{FF2B5EF4-FFF2-40B4-BE49-F238E27FC236}">
                <a16:creationId xmlns:a16="http://schemas.microsoft.com/office/drawing/2014/main" id="{80068B98-B67C-E04B-AD9D-FA0BDB76E9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EBD611-7BD1-B56B-47B3-03FAED0E0BEE}"/>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126471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750C-D3DD-748D-605D-2ABE572580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E3ACFC-B16A-59DD-FC65-9BAD822F27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104D18-CDD2-73D3-0A1A-195436DB05FD}"/>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5" name="Footer Placeholder 4">
            <a:extLst>
              <a:ext uri="{FF2B5EF4-FFF2-40B4-BE49-F238E27FC236}">
                <a16:creationId xmlns:a16="http://schemas.microsoft.com/office/drawing/2014/main" id="{9B6504E5-C793-DC33-1792-C17CA99DA2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C54E2A-2277-67F2-5B03-73856B687EC3}"/>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299249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1667C-2BA2-A4A9-1FE2-BF4648C53F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A76419-9800-ADD9-618F-E9594B76D8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A375B-D475-A98A-3D4C-FC9D048DFBE4}"/>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5" name="Footer Placeholder 4">
            <a:extLst>
              <a:ext uri="{FF2B5EF4-FFF2-40B4-BE49-F238E27FC236}">
                <a16:creationId xmlns:a16="http://schemas.microsoft.com/office/drawing/2014/main" id="{B99A4382-8DDF-35A6-8AC8-1D21C2A50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7CDB2-CCE4-2F72-727D-9C89D8EFA7BD}"/>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42124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7647-00E1-BC42-8674-856F173EF9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35F6C0-5951-7CD2-224C-4C4E50D1E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A22204-7DA8-2A51-3C79-6E2DAF5AD66C}"/>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5" name="Footer Placeholder 4">
            <a:extLst>
              <a:ext uri="{FF2B5EF4-FFF2-40B4-BE49-F238E27FC236}">
                <a16:creationId xmlns:a16="http://schemas.microsoft.com/office/drawing/2014/main" id="{DDB17985-F54E-E081-757E-EB37DD1EE7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2D553C-5ECF-AFAC-7842-899381586DC5}"/>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408300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610D-607E-6C52-F6F0-7A63F0DAD8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15EC0B-A902-2B92-1FCD-737E53CF36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818A83-456E-565D-00ED-5BD6E9ED898A}"/>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5" name="Footer Placeholder 4">
            <a:extLst>
              <a:ext uri="{FF2B5EF4-FFF2-40B4-BE49-F238E27FC236}">
                <a16:creationId xmlns:a16="http://schemas.microsoft.com/office/drawing/2014/main" id="{617AC906-6F88-22E5-E245-31A4AEA72E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240FDB-DF16-006F-7541-83A663862CF4}"/>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298357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0165-748F-9B5B-5A95-BB2C9E8A39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53D1B2-7684-9ECC-964C-7C7F1C6E5C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78FDD6-F41D-F368-4D01-15BCE080E9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D5F077-3455-7EDF-9D16-1B02955A56FC}"/>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6" name="Footer Placeholder 5">
            <a:extLst>
              <a:ext uri="{FF2B5EF4-FFF2-40B4-BE49-F238E27FC236}">
                <a16:creationId xmlns:a16="http://schemas.microsoft.com/office/drawing/2014/main" id="{9D034FAA-0AF6-8337-DF97-16D54B3108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AE3043-2863-A645-E8B2-4F92B19720D1}"/>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41197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F939-C44A-B72E-9FD1-5E998915D7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04C26-1050-AFC1-7F2B-3490FAA10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41548C-E39F-951E-C86C-751D5C171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12E4A3-CF4A-CB00-77BB-5A26BD3BE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12B6EE-5937-3D8E-62E8-7BC9435CE0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5B6D6F-420E-9EFE-77F8-FE8D155C97E4}"/>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8" name="Footer Placeholder 7">
            <a:extLst>
              <a:ext uri="{FF2B5EF4-FFF2-40B4-BE49-F238E27FC236}">
                <a16:creationId xmlns:a16="http://schemas.microsoft.com/office/drawing/2014/main" id="{57E580D3-835D-A2A0-8BF2-9374751C09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4290A-8B73-E71F-1F6D-1508714D5B3B}"/>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250858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F3B0-B6C7-40AB-4B8C-DE5C23C679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FAAAAD-B936-4239-2410-C69E601C12B9}"/>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4" name="Footer Placeholder 3">
            <a:extLst>
              <a:ext uri="{FF2B5EF4-FFF2-40B4-BE49-F238E27FC236}">
                <a16:creationId xmlns:a16="http://schemas.microsoft.com/office/drawing/2014/main" id="{0FA86812-317A-52E5-18B7-B46EF61D4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717CCF-4D90-3C94-8DC2-D10DE6D807DA}"/>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124971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46189-A788-E83B-7114-E2F397A78784}"/>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3" name="Footer Placeholder 2">
            <a:extLst>
              <a:ext uri="{FF2B5EF4-FFF2-40B4-BE49-F238E27FC236}">
                <a16:creationId xmlns:a16="http://schemas.microsoft.com/office/drawing/2014/main" id="{6AE9B940-356A-3626-1D04-15E0ADC95D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56630C-FA80-B639-333D-5A2CA96B0530}"/>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12528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1210-4307-CA26-6A9C-71FCE924E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0B80C5-C800-3156-A992-F88700B46D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8FD69A-507F-8D2F-072C-70798613D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3B568-3D64-89CC-4721-2F046E8C8E1C}"/>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6" name="Footer Placeholder 5">
            <a:extLst>
              <a:ext uri="{FF2B5EF4-FFF2-40B4-BE49-F238E27FC236}">
                <a16:creationId xmlns:a16="http://schemas.microsoft.com/office/drawing/2014/main" id="{5BC72946-0552-C989-B2E8-783289F06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B3CED3-CF1C-0206-7154-3235DD7BD0BD}"/>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368572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94FA-8D92-0127-0189-A0ED415A7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55695A-DA0E-2039-3ABB-34E89A12D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37AD9A-3B9D-4598-C32E-88DDB50D7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DCB7B-3C7F-7132-61EC-0F4F314E364D}"/>
              </a:ext>
            </a:extLst>
          </p:cNvPr>
          <p:cNvSpPr>
            <a:spLocks noGrp="1"/>
          </p:cNvSpPr>
          <p:nvPr>
            <p:ph type="dt" sz="half" idx="10"/>
          </p:nvPr>
        </p:nvSpPr>
        <p:spPr/>
        <p:txBody>
          <a:bodyPr/>
          <a:lstStyle/>
          <a:p>
            <a:fld id="{F5103E88-1D10-4BFE-8AE3-43C26B578CC1}" type="datetimeFigureOut">
              <a:rPr lang="en-GB" smtClean="0"/>
              <a:t>16/01/2025</a:t>
            </a:fld>
            <a:endParaRPr lang="en-GB"/>
          </a:p>
        </p:txBody>
      </p:sp>
      <p:sp>
        <p:nvSpPr>
          <p:cNvPr id="6" name="Footer Placeholder 5">
            <a:extLst>
              <a:ext uri="{FF2B5EF4-FFF2-40B4-BE49-F238E27FC236}">
                <a16:creationId xmlns:a16="http://schemas.microsoft.com/office/drawing/2014/main" id="{CF15FB4A-E2CB-A4BB-A451-4BAF6F0E01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215ED-3E0A-B0D4-9749-128BBD895024}"/>
              </a:ext>
            </a:extLst>
          </p:cNvPr>
          <p:cNvSpPr>
            <a:spLocks noGrp="1"/>
          </p:cNvSpPr>
          <p:nvPr>
            <p:ph type="sldNum" sz="quarter" idx="12"/>
          </p:nvPr>
        </p:nvSpPr>
        <p:spPr/>
        <p:txBody>
          <a:bodyPr/>
          <a:lstStyle/>
          <a:p>
            <a:fld id="{60DEEB0A-E6C9-4B7D-B3CA-38F8F0D38D5F}" type="slidenum">
              <a:rPr lang="en-GB" smtClean="0"/>
              <a:t>‹#›</a:t>
            </a:fld>
            <a:endParaRPr lang="en-GB"/>
          </a:p>
        </p:txBody>
      </p:sp>
    </p:spTree>
    <p:extLst>
      <p:ext uri="{BB962C8B-B14F-4D97-AF65-F5344CB8AC3E}">
        <p14:creationId xmlns:p14="http://schemas.microsoft.com/office/powerpoint/2010/main" val="416652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5FB2F-52E5-37DA-E124-163EAD2C0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37787D-7AFE-BB40-EB6E-894E046DB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92EE90-30A2-C62D-DDD3-F3EF1D01E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103E88-1D10-4BFE-8AE3-43C26B578CC1}" type="datetimeFigureOut">
              <a:rPr lang="en-GB" smtClean="0"/>
              <a:t>16/01/2025</a:t>
            </a:fld>
            <a:endParaRPr lang="en-GB"/>
          </a:p>
        </p:txBody>
      </p:sp>
      <p:sp>
        <p:nvSpPr>
          <p:cNvPr id="5" name="Footer Placeholder 4">
            <a:extLst>
              <a:ext uri="{FF2B5EF4-FFF2-40B4-BE49-F238E27FC236}">
                <a16:creationId xmlns:a16="http://schemas.microsoft.com/office/drawing/2014/main" id="{EB5AFC3C-4623-40EB-8C07-09784AD9F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A4E148-3551-1310-78C3-F8DAFD313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DEEB0A-E6C9-4B7D-B3CA-38F8F0D38D5F}" type="slidenum">
              <a:rPr lang="en-GB" smtClean="0"/>
              <a:t>‹#›</a:t>
            </a:fld>
            <a:endParaRPr lang="en-GB"/>
          </a:p>
        </p:txBody>
      </p:sp>
    </p:spTree>
    <p:extLst>
      <p:ext uri="{BB962C8B-B14F-4D97-AF65-F5344CB8AC3E}">
        <p14:creationId xmlns:p14="http://schemas.microsoft.com/office/powerpoint/2010/main" val="130531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A5FDA-17DB-B8AC-4974-E1270B53D355}"/>
              </a:ext>
            </a:extLst>
          </p:cNvPr>
          <p:cNvSpPr>
            <a:spLocks noGrp="1"/>
          </p:cNvSpPr>
          <p:nvPr>
            <p:ph type="ctrTitle"/>
          </p:nvPr>
        </p:nvSpPr>
        <p:spPr>
          <a:xfrm>
            <a:off x="6367461" y="728664"/>
            <a:ext cx="4984813" cy="3157080"/>
          </a:xfrm>
          <a:noFill/>
        </p:spPr>
        <p:txBody>
          <a:bodyPr>
            <a:normAutofit/>
          </a:bodyPr>
          <a:lstStyle/>
          <a:p>
            <a:pPr algn="l"/>
            <a:r>
              <a:rPr lang="en-GB" sz="5200" dirty="0"/>
              <a:t>Cycle Parking in Thame</a:t>
            </a:r>
          </a:p>
        </p:txBody>
      </p:sp>
      <p:sp>
        <p:nvSpPr>
          <p:cNvPr id="3" name="Subtitle 2">
            <a:extLst>
              <a:ext uri="{FF2B5EF4-FFF2-40B4-BE49-F238E27FC236}">
                <a16:creationId xmlns:a16="http://schemas.microsoft.com/office/drawing/2014/main" id="{93156DF5-D4D9-821D-9131-7A0367DFD488}"/>
              </a:ext>
            </a:extLst>
          </p:cNvPr>
          <p:cNvSpPr>
            <a:spLocks noGrp="1"/>
          </p:cNvSpPr>
          <p:nvPr>
            <p:ph type="subTitle" idx="1"/>
          </p:nvPr>
        </p:nvSpPr>
        <p:spPr>
          <a:xfrm>
            <a:off x="6367461" y="4072045"/>
            <a:ext cx="4984813" cy="2057289"/>
          </a:xfrm>
          <a:noFill/>
        </p:spPr>
        <p:txBody>
          <a:bodyPr>
            <a:normAutofit/>
          </a:bodyPr>
          <a:lstStyle/>
          <a:p>
            <a:pPr algn="l"/>
            <a:r>
              <a:rPr lang="en-GB" dirty="0"/>
              <a:t>The availability of safe cycle parking encourages bicycle use in and around town. </a:t>
            </a:r>
          </a:p>
        </p:txBody>
      </p:sp>
      <p:pic>
        <p:nvPicPr>
          <p:cNvPr id="5" name="Picture 4" descr="Red bicycle tires">
            <a:extLst>
              <a:ext uri="{FF2B5EF4-FFF2-40B4-BE49-F238E27FC236}">
                <a16:creationId xmlns:a16="http://schemas.microsoft.com/office/drawing/2014/main" id="{412199D1-E45F-3AB6-493C-12E70A165054}"/>
              </a:ext>
            </a:extLst>
          </p:cNvPr>
          <p:cNvPicPr>
            <a:picLocks noChangeAspect="1"/>
          </p:cNvPicPr>
          <p:nvPr/>
        </p:nvPicPr>
        <p:blipFill>
          <a:blip r:embed="rId2"/>
          <a:srcRect l="41548" r="-1" b="-1"/>
          <a:stretch/>
        </p:blipFill>
        <p:spPr>
          <a:xfrm>
            <a:off x="1" y="10"/>
            <a:ext cx="6005512" cy="6857990"/>
          </a:xfrm>
          <a:prstGeom prst="rect">
            <a:avLst/>
          </a:prstGeom>
        </p:spPr>
      </p:pic>
    </p:spTree>
    <p:extLst>
      <p:ext uri="{BB962C8B-B14F-4D97-AF65-F5344CB8AC3E}">
        <p14:creationId xmlns:p14="http://schemas.microsoft.com/office/powerpoint/2010/main" val="17730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DDBBD-B337-1449-AFF6-03DCBB0FBE14}"/>
              </a:ext>
            </a:extLst>
          </p:cNvPr>
          <p:cNvSpPr>
            <a:spLocks noGrp="1"/>
          </p:cNvSpPr>
          <p:nvPr>
            <p:ph type="title"/>
          </p:nvPr>
        </p:nvSpPr>
        <p:spPr>
          <a:xfrm>
            <a:off x="572493" y="238539"/>
            <a:ext cx="11018520" cy="1434415"/>
          </a:xfrm>
        </p:spPr>
        <p:txBody>
          <a:bodyPr anchor="b">
            <a:normAutofit/>
          </a:bodyPr>
          <a:lstStyle/>
          <a:p>
            <a:r>
              <a:rPr lang="en-GB" sz="5400"/>
              <a:t>Town Centre</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F3A9BC-A088-432A-4B3E-9748FA8AE9C9}"/>
              </a:ext>
            </a:extLst>
          </p:cNvPr>
          <p:cNvSpPr>
            <a:spLocks noGrp="1"/>
          </p:cNvSpPr>
          <p:nvPr>
            <p:ph idx="1"/>
          </p:nvPr>
        </p:nvSpPr>
        <p:spPr>
          <a:xfrm>
            <a:off x="572493" y="2071316"/>
            <a:ext cx="6713552" cy="4119172"/>
          </a:xfrm>
        </p:spPr>
        <p:txBody>
          <a:bodyPr anchor="t">
            <a:normAutofit/>
          </a:bodyPr>
          <a:lstStyle/>
          <a:p>
            <a:r>
              <a:rPr lang="en-GB" sz="2200" dirty="0"/>
              <a:t>Ample provision for cycle parking can be found around Thame Town Centre.</a:t>
            </a:r>
          </a:p>
          <a:p>
            <a:r>
              <a:rPr lang="en-GB" sz="2200" dirty="0"/>
              <a:t>However, the most-used cycle rack, outside the Town Hall, is closed for use during Town Centre events, and all cycle racks are out of use during the September Fair.</a:t>
            </a:r>
          </a:p>
          <a:p>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p:txBody>
      </p:sp>
      <p:pic>
        <p:nvPicPr>
          <p:cNvPr id="5" name="Picture 4">
            <a:extLst>
              <a:ext uri="{FF2B5EF4-FFF2-40B4-BE49-F238E27FC236}">
                <a16:creationId xmlns:a16="http://schemas.microsoft.com/office/drawing/2014/main" id="{3DCFA033-E3D5-DA47-B620-93538AB56C15}"/>
              </a:ext>
            </a:extLst>
          </p:cNvPr>
          <p:cNvPicPr>
            <a:picLocks noChangeAspect="1"/>
          </p:cNvPicPr>
          <p:nvPr/>
        </p:nvPicPr>
        <p:blipFill>
          <a:blip r:embed="rId2"/>
          <a:srcRect l="12770" r="14884"/>
          <a:stretch/>
        </p:blipFill>
        <p:spPr>
          <a:xfrm>
            <a:off x="7675658" y="2093976"/>
            <a:ext cx="3941064" cy="4096512"/>
          </a:xfrm>
          <a:prstGeom prst="rect">
            <a:avLst/>
          </a:prstGeom>
        </p:spPr>
      </p:pic>
      <p:sp>
        <p:nvSpPr>
          <p:cNvPr id="4" name="AutoShape 2">
            <a:extLst>
              <a:ext uri="{FF2B5EF4-FFF2-40B4-BE49-F238E27FC236}">
                <a16:creationId xmlns:a16="http://schemas.microsoft.com/office/drawing/2014/main" id="{419199D3-8F52-1280-D4A2-2EB9380E98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3814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7B3D9-245C-AE5D-860B-32BEDE0F378C}"/>
              </a:ext>
            </a:extLst>
          </p:cNvPr>
          <p:cNvSpPr>
            <a:spLocks noGrp="1"/>
          </p:cNvSpPr>
          <p:nvPr>
            <p:ph type="title"/>
          </p:nvPr>
        </p:nvSpPr>
        <p:spPr>
          <a:xfrm>
            <a:off x="572493" y="238539"/>
            <a:ext cx="11018520" cy="1434415"/>
          </a:xfrm>
        </p:spPr>
        <p:txBody>
          <a:bodyPr anchor="b">
            <a:normAutofit/>
          </a:bodyPr>
          <a:lstStyle/>
          <a:p>
            <a:r>
              <a:rPr lang="en-GB" sz="4600"/>
              <a:t>Community Facilities</a:t>
            </a:r>
            <a:br>
              <a:rPr lang="en-GB" sz="4600"/>
            </a:br>
            <a:endParaRPr lang="en-GB" sz="460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3FCE87C-6EA3-27A6-AA92-C9CCF4A13544}"/>
              </a:ext>
            </a:extLst>
          </p:cNvPr>
          <p:cNvSpPr>
            <a:spLocks noGrp="1"/>
          </p:cNvSpPr>
          <p:nvPr>
            <p:ph idx="1"/>
          </p:nvPr>
        </p:nvSpPr>
        <p:spPr>
          <a:xfrm>
            <a:off x="572493" y="2071316"/>
            <a:ext cx="6713552" cy="4119172"/>
          </a:xfrm>
        </p:spPr>
        <p:txBody>
          <a:bodyPr anchor="t">
            <a:normAutofit/>
          </a:bodyPr>
          <a:lstStyle/>
          <a:p>
            <a:r>
              <a:rPr lang="en-US" sz="2200" dirty="0"/>
              <a:t>Cycle parking is available at most Community Halls, including Thame Barns Centre and the Scout and Guide Headquarters.</a:t>
            </a:r>
          </a:p>
          <a:p>
            <a:r>
              <a:rPr lang="en-US" sz="2200" dirty="0"/>
              <a:t>Parking at the Health Centre is not up to standard – the rack provided isn’t suitable for most bikes and places cycles across the pedestrian path. </a:t>
            </a:r>
          </a:p>
          <a:p>
            <a:r>
              <a:rPr lang="en-US" sz="2200" dirty="0"/>
              <a:t>Cycle racks available at St Mary’s (at Barns Centre) and St Joseph’s Churches.</a:t>
            </a:r>
          </a:p>
          <a:p>
            <a:r>
              <a:rPr lang="en-US" sz="2200" dirty="0"/>
              <a:t>A cycle rack has been installed at the new allotments at Roman Way but no such facilities exist at the allotments at Stones Close, the Rugby Club or off Blackthorn Grange.</a:t>
            </a:r>
          </a:p>
          <a:p>
            <a:endParaRPr lang="en-US" sz="2200" dirty="0"/>
          </a:p>
        </p:txBody>
      </p:sp>
      <p:pic>
        <p:nvPicPr>
          <p:cNvPr id="5" name="Picture 4">
            <a:extLst>
              <a:ext uri="{FF2B5EF4-FFF2-40B4-BE49-F238E27FC236}">
                <a16:creationId xmlns:a16="http://schemas.microsoft.com/office/drawing/2014/main" id="{919C1B0D-370D-3E67-E8F1-C390611D487F}"/>
              </a:ext>
            </a:extLst>
          </p:cNvPr>
          <p:cNvPicPr>
            <a:picLocks noChangeAspect="1"/>
          </p:cNvPicPr>
          <p:nvPr/>
        </p:nvPicPr>
        <p:blipFill>
          <a:blip r:embed="rId2"/>
          <a:stretch>
            <a:fillRect/>
          </a:stretch>
        </p:blipFill>
        <p:spPr>
          <a:xfrm>
            <a:off x="7750747" y="2182496"/>
            <a:ext cx="3261810" cy="4354863"/>
          </a:xfrm>
          <a:prstGeom prst="rect">
            <a:avLst/>
          </a:prstGeom>
        </p:spPr>
      </p:pic>
    </p:spTree>
    <p:extLst>
      <p:ext uri="{BB962C8B-B14F-4D97-AF65-F5344CB8AC3E}">
        <p14:creationId xmlns:p14="http://schemas.microsoft.com/office/powerpoint/2010/main" val="270661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35522-F0BC-E5F1-A252-929470516661}"/>
              </a:ext>
            </a:extLst>
          </p:cNvPr>
          <p:cNvSpPr>
            <a:spLocks noGrp="1"/>
          </p:cNvSpPr>
          <p:nvPr>
            <p:ph type="title"/>
          </p:nvPr>
        </p:nvSpPr>
        <p:spPr>
          <a:xfrm>
            <a:off x="6739128" y="638089"/>
            <a:ext cx="4818888" cy="1476801"/>
          </a:xfrm>
        </p:spPr>
        <p:txBody>
          <a:bodyPr anchor="b">
            <a:normAutofit/>
          </a:bodyPr>
          <a:lstStyle/>
          <a:p>
            <a:r>
              <a:rPr lang="en-GB" sz="5400"/>
              <a:t>Sporting Venues</a:t>
            </a:r>
          </a:p>
        </p:txBody>
      </p:sp>
      <p:pic>
        <p:nvPicPr>
          <p:cNvPr id="5" name="Picture 4">
            <a:extLst>
              <a:ext uri="{FF2B5EF4-FFF2-40B4-BE49-F238E27FC236}">
                <a16:creationId xmlns:a16="http://schemas.microsoft.com/office/drawing/2014/main" id="{355EC452-0757-67F7-6BF2-45FE753E66F9}"/>
              </a:ext>
            </a:extLst>
          </p:cNvPr>
          <p:cNvPicPr>
            <a:picLocks noChangeAspect="1"/>
          </p:cNvPicPr>
          <p:nvPr/>
        </p:nvPicPr>
        <p:blipFill>
          <a:blip r:embed="rId2"/>
          <a:stretch>
            <a:fillRect/>
          </a:stretch>
        </p:blipFill>
        <p:spPr>
          <a:xfrm>
            <a:off x="630936" y="1384606"/>
            <a:ext cx="5458968" cy="4088788"/>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34F81C-F66E-8062-3D29-07F589D3AF5A}"/>
              </a:ext>
            </a:extLst>
          </p:cNvPr>
          <p:cNvSpPr>
            <a:spLocks noGrp="1"/>
          </p:cNvSpPr>
          <p:nvPr>
            <p:ph idx="1"/>
          </p:nvPr>
        </p:nvSpPr>
        <p:spPr>
          <a:xfrm>
            <a:off x="6739128" y="2664886"/>
            <a:ext cx="4818888" cy="3550789"/>
          </a:xfrm>
        </p:spPr>
        <p:txBody>
          <a:bodyPr anchor="t">
            <a:normAutofit fontScale="92500" lnSpcReduction="10000"/>
          </a:bodyPr>
          <a:lstStyle/>
          <a:p>
            <a:r>
              <a:rPr lang="en-GB" sz="2000" dirty="0"/>
              <a:t>Cycle Parking is available at the Cricket Club (shared with Barns Centre), Tennis Club and Chinnor Rugby Club, </a:t>
            </a:r>
          </a:p>
          <a:p>
            <a:r>
              <a:rPr lang="en-GB" sz="2000" dirty="0"/>
              <a:t>There are cycle racks at Thame Leisure Centre, (left) shared with LWS, but these are in a state of disrepair, </a:t>
            </a:r>
            <a:r>
              <a:rPr lang="en-GB" sz="2000"/>
              <a:t>and many </a:t>
            </a:r>
            <a:r>
              <a:rPr lang="en-GB" sz="2000" dirty="0"/>
              <a:t>potential users will be deterred from leaving cycles there.</a:t>
            </a:r>
          </a:p>
          <a:p>
            <a:r>
              <a:rPr lang="en-GB" sz="2000" dirty="0"/>
              <a:t>No cycle parking could be found at Thame Football Club or the Skate Park.</a:t>
            </a:r>
          </a:p>
          <a:p>
            <a:r>
              <a:rPr lang="en-GB" sz="2000" dirty="0"/>
              <a:t>Playgrounds – cycle racks at Southern Road Playground but not Elms Park or Queen Elizabeth Circle</a:t>
            </a:r>
          </a:p>
          <a:p>
            <a:endParaRPr lang="en-GB" sz="2000" dirty="0"/>
          </a:p>
        </p:txBody>
      </p:sp>
    </p:spTree>
    <p:extLst>
      <p:ext uri="{BB962C8B-B14F-4D97-AF65-F5344CB8AC3E}">
        <p14:creationId xmlns:p14="http://schemas.microsoft.com/office/powerpoint/2010/main" val="186252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FDE81-FE68-86C3-0F87-6F7867044DAA}"/>
              </a:ext>
            </a:extLst>
          </p:cNvPr>
          <p:cNvSpPr>
            <a:spLocks noGrp="1"/>
          </p:cNvSpPr>
          <p:nvPr>
            <p:ph type="title"/>
          </p:nvPr>
        </p:nvSpPr>
        <p:spPr>
          <a:xfrm>
            <a:off x="572493" y="238539"/>
            <a:ext cx="11018520" cy="1434415"/>
          </a:xfrm>
        </p:spPr>
        <p:txBody>
          <a:bodyPr anchor="b">
            <a:normAutofit/>
          </a:bodyPr>
          <a:lstStyle/>
          <a:p>
            <a:r>
              <a:rPr lang="en-GB" sz="5400"/>
              <a:t>Transport Connections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484440F-C9BB-92DA-E29E-39DF3BABA5FA}"/>
              </a:ext>
            </a:extLst>
          </p:cNvPr>
          <p:cNvSpPr>
            <a:spLocks noGrp="1"/>
          </p:cNvSpPr>
          <p:nvPr>
            <p:ph idx="1"/>
          </p:nvPr>
        </p:nvSpPr>
        <p:spPr>
          <a:xfrm>
            <a:off x="572493" y="2071316"/>
            <a:ext cx="6713552" cy="4119172"/>
          </a:xfrm>
        </p:spPr>
        <p:txBody>
          <a:bodyPr anchor="t">
            <a:normAutofit/>
          </a:bodyPr>
          <a:lstStyle/>
          <a:p>
            <a:pPr marL="0" indent="0">
              <a:buNone/>
            </a:pPr>
            <a:r>
              <a:rPr lang="en-US" sz="2400" dirty="0"/>
              <a:t>The cycle rack at the bus stop on Aylesbury Road, outside CPM, allows bus passengers to cycle to and from their stop. Could this be provision be extended to other bus stops, such as the one on Oxford Road near Upper School?</a:t>
            </a:r>
          </a:p>
        </p:txBody>
      </p:sp>
      <p:pic>
        <p:nvPicPr>
          <p:cNvPr id="4" name="Content Placeholder 3">
            <a:extLst>
              <a:ext uri="{FF2B5EF4-FFF2-40B4-BE49-F238E27FC236}">
                <a16:creationId xmlns:a16="http://schemas.microsoft.com/office/drawing/2014/main" id="{1F15A9A8-C11C-821E-796E-A3E3092651F6}"/>
              </a:ext>
            </a:extLst>
          </p:cNvPr>
          <p:cNvPicPr>
            <a:picLocks noChangeAspect="1"/>
          </p:cNvPicPr>
          <p:nvPr/>
        </p:nvPicPr>
        <p:blipFill>
          <a:blip r:embed="rId2"/>
          <a:srcRect t="1042" r="-1" b="21102"/>
          <a:stretch/>
        </p:blipFill>
        <p:spPr>
          <a:xfrm>
            <a:off x="7675658" y="2093976"/>
            <a:ext cx="3941064" cy="4096512"/>
          </a:xfrm>
          <a:prstGeom prst="rect">
            <a:avLst/>
          </a:prstGeom>
        </p:spPr>
      </p:pic>
    </p:spTree>
    <p:extLst>
      <p:ext uri="{BB962C8B-B14F-4D97-AF65-F5344CB8AC3E}">
        <p14:creationId xmlns:p14="http://schemas.microsoft.com/office/powerpoint/2010/main" val="251287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2406D-1380-14D6-B732-CC74C7E005B2}"/>
              </a:ext>
            </a:extLst>
          </p:cNvPr>
          <p:cNvSpPr>
            <a:spLocks noGrp="1"/>
          </p:cNvSpPr>
          <p:nvPr>
            <p:ph type="title"/>
          </p:nvPr>
        </p:nvSpPr>
        <p:spPr>
          <a:xfrm>
            <a:off x="572493" y="238539"/>
            <a:ext cx="11018520" cy="1434415"/>
          </a:xfrm>
        </p:spPr>
        <p:txBody>
          <a:bodyPr anchor="b">
            <a:normAutofit/>
          </a:bodyPr>
          <a:lstStyle/>
          <a:p>
            <a:r>
              <a:rPr lang="en-GB" sz="5400"/>
              <a:t>Other Observations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426A22-C186-7AC5-67AD-5DE84E6D7239}"/>
              </a:ext>
            </a:extLst>
          </p:cNvPr>
          <p:cNvSpPr>
            <a:spLocks noGrp="1"/>
          </p:cNvSpPr>
          <p:nvPr>
            <p:ph idx="1"/>
          </p:nvPr>
        </p:nvSpPr>
        <p:spPr>
          <a:xfrm>
            <a:off x="572493" y="2071316"/>
            <a:ext cx="6713552" cy="4119172"/>
          </a:xfrm>
        </p:spPr>
        <p:txBody>
          <a:bodyPr anchor="t">
            <a:normAutofit/>
          </a:bodyPr>
          <a:lstStyle/>
          <a:p>
            <a:r>
              <a:rPr lang="en-GB" sz="2200" dirty="0"/>
              <a:t>No cycle parking observed at employment centres – </a:t>
            </a:r>
            <a:r>
              <a:rPr lang="en-GB" sz="2200" dirty="0" err="1"/>
              <a:t>eg</a:t>
            </a:r>
            <a:r>
              <a:rPr lang="en-GB" sz="2200" dirty="0"/>
              <a:t> Howland Road Business Park, Dormer Road etc. Can local businesses be encouraged to install cycle racks?</a:t>
            </a:r>
          </a:p>
          <a:p>
            <a:r>
              <a:rPr lang="en-GB" sz="2200" dirty="0"/>
              <a:t>Two sets of steps were recently installed to link the new Phoenix Park development with the Phoenix Trail. No ramps were installed to facilitate access by wheelchair, cycle or pushchair. Can this be rectified?</a:t>
            </a:r>
          </a:p>
          <a:p>
            <a:endParaRPr lang="en-GB" sz="2200" dirty="0"/>
          </a:p>
        </p:txBody>
      </p:sp>
      <p:pic>
        <p:nvPicPr>
          <p:cNvPr id="4" name="Picture 3">
            <a:extLst>
              <a:ext uri="{FF2B5EF4-FFF2-40B4-BE49-F238E27FC236}">
                <a16:creationId xmlns:a16="http://schemas.microsoft.com/office/drawing/2014/main" id="{FD41B6F9-FBA9-718E-2D4C-ACCBC099D38C}"/>
              </a:ext>
            </a:extLst>
          </p:cNvPr>
          <p:cNvPicPr>
            <a:picLocks noChangeAspect="1"/>
          </p:cNvPicPr>
          <p:nvPr/>
        </p:nvPicPr>
        <p:blipFill>
          <a:blip r:embed="rId2"/>
          <a:srcRect r="-1" b="22145"/>
          <a:stretch/>
        </p:blipFill>
        <p:spPr>
          <a:xfrm>
            <a:off x="7675658" y="2093976"/>
            <a:ext cx="3941064" cy="4096512"/>
          </a:xfrm>
          <a:prstGeom prst="rect">
            <a:avLst/>
          </a:prstGeom>
        </p:spPr>
      </p:pic>
    </p:spTree>
    <p:extLst>
      <p:ext uri="{BB962C8B-B14F-4D97-AF65-F5344CB8AC3E}">
        <p14:creationId xmlns:p14="http://schemas.microsoft.com/office/powerpoint/2010/main" val="1226858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408CFC254C12479CD0C4D1BCF4ECF3" ma:contentTypeVersion="25" ma:contentTypeDescription="Create a new document." ma:contentTypeScope="" ma:versionID="96c26bfbe318f51e0408c472c07c26bc">
  <xsd:schema xmlns:xsd="http://www.w3.org/2001/XMLSchema" xmlns:xs="http://www.w3.org/2001/XMLSchema" xmlns:p="http://schemas.microsoft.com/office/2006/metadata/properties" xmlns:ns2="125057aa-ff13-4ff9-8027-3b5af4bc60e6" xmlns:ns3="4b1a84d2-2551-4f2f-a350-f45fa648f18b" targetNamespace="http://schemas.microsoft.com/office/2006/metadata/properties" ma:root="true" ma:fieldsID="c80fb2778cf3937fc696be5febab7d28" ns2:_="" ns3:_="">
    <xsd:import namespace="125057aa-ff13-4ff9-8027-3b5af4bc60e6"/>
    <xsd:import namespace="4b1a84d2-2551-4f2f-a350-f45fa648f1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057aa-ff13-4ff9-8027-3b5af4bc60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e1aa414-9548-47ef-8ec1-4beaef6586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1a84d2-2551-4f2f-a350-f45fa648f18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0e3079b-fd3d-4cb3-bbb2-67e5c2c61cee}" ma:internalName="TaxCatchAll" ma:showField="CatchAllData" ma:web="4b1a84d2-2551-4f2f-a350-f45fa648f1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5057aa-ff13-4ff9-8027-3b5af4bc60e6">
      <Terms xmlns="http://schemas.microsoft.com/office/infopath/2007/PartnerControls"/>
    </lcf76f155ced4ddcb4097134ff3c332f>
    <TaxCatchAll xmlns="4b1a84d2-2551-4f2f-a350-f45fa648f18b" xsi:nil="true"/>
  </documentManagement>
</p:properties>
</file>

<file path=customXml/itemProps1.xml><?xml version="1.0" encoding="utf-8"?>
<ds:datastoreItem xmlns:ds="http://schemas.openxmlformats.org/officeDocument/2006/customXml" ds:itemID="{49D3725D-89C0-4BC7-9C34-CEB13E1A8159}"/>
</file>

<file path=customXml/itemProps2.xml><?xml version="1.0" encoding="utf-8"?>
<ds:datastoreItem xmlns:ds="http://schemas.openxmlformats.org/officeDocument/2006/customXml" ds:itemID="{86BB85EA-6C27-48CB-A266-4EEA659B781B}"/>
</file>

<file path=customXml/itemProps3.xml><?xml version="1.0" encoding="utf-8"?>
<ds:datastoreItem xmlns:ds="http://schemas.openxmlformats.org/officeDocument/2006/customXml" ds:itemID="{D4BB9635-EEF6-42D4-AEED-57865E297469}"/>
</file>

<file path=docProps/app.xml><?xml version="1.0" encoding="utf-8"?>
<Properties xmlns="http://schemas.openxmlformats.org/officeDocument/2006/extended-properties" xmlns:vt="http://schemas.openxmlformats.org/officeDocument/2006/docPropsVTypes">
  <TotalTime>56</TotalTime>
  <Words>374</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Cycle Parking in Thame</vt:lpstr>
      <vt:lpstr>Town Centre</vt:lpstr>
      <vt:lpstr>Community Facilities </vt:lpstr>
      <vt:lpstr>Sporting Venues</vt:lpstr>
      <vt:lpstr>Transport Connections</vt:lpstr>
      <vt:lpstr>Other Observations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McGarry</dc:creator>
  <cp:lastModifiedBy>Paul McGarry</cp:lastModifiedBy>
  <cp:revision>1</cp:revision>
  <dcterms:created xsi:type="dcterms:W3CDTF">2025-01-16T14:27:55Z</dcterms:created>
  <dcterms:modified xsi:type="dcterms:W3CDTF">2025-01-16T15:24:52Z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0x01010086408CFC254C12479CD0C4D1BCF4ECF3</vt:lpwstr>
  </property>
</Properties>
</file>